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handoutMasterIdLst>
    <p:handoutMasterId r:id="rId17"/>
  </p:handoutMasterIdLst>
  <p:sldIdLst>
    <p:sldId id="256" r:id="rId2"/>
    <p:sldId id="257" r:id="rId3"/>
    <p:sldId id="345" r:id="rId4"/>
    <p:sldId id="347" r:id="rId5"/>
    <p:sldId id="349" r:id="rId6"/>
    <p:sldId id="348" r:id="rId7"/>
    <p:sldId id="357" r:id="rId8"/>
    <p:sldId id="353" r:id="rId9"/>
    <p:sldId id="362" r:id="rId10"/>
    <p:sldId id="350" r:id="rId11"/>
    <p:sldId id="359" r:id="rId12"/>
    <p:sldId id="363" r:id="rId13"/>
    <p:sldId id="360" r:id="rId14"/>
    <p:sldId id="364" r:id="rId15"/>
    <p:sldId id="352" r:id="rId16"/>
  </p:sldIdLst>
  <p:sldSz cx="12192000" cy="6858000"/>
  <p:notesSz cx="6797675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Univers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Univers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Univers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Univers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Univers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 autoAdjust="0"/>
  </p:normalViewPr>
  <p:slideViewPr>
    <p:cSldViewPr snapToGrid="0">
      <p:cViewPr>
        <p:scale>
          <a:sx n="64" d="100"/>
          <a:sy n="64" d="100"/>
        </p:scale>
        <p:origin x="-2256" y="-11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1BE0F7-45DE-4A25-8F14-C0E7F7698A0E}" type="datetimeFigureOut">
              <a:rPr lang="ru-RU"/>
              <a:pPr>
                <a:defRPr/>
              </a:pPr>
              <a:t>25.06.2025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64BB292-5EB7-4E94-BFC9-B1C0CA362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92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/>
          </p:cNvCxnSpPr>
          <p:nvPr/>
        </p:nvCxnSpPr>
        <p:spPr>
          <a:xfrm>
            <a:off x="62230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1028-6E8C-4436-A308-645F7EC0F09C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C731-55C2-4CDC-8A5F-95616909880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747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/>
          </p:cNvCxnSpPr>
          <p:nvPr/>
        </p:nvCxnSpPr>
        <p:spPr>
          <a:xfrm>
            <a:off x="62230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F5EDB-8DF1-40F6-81A8-1725D4B61B13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5E0C-6E11-494A-9B92-4867CDB9F0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286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3CBB-22A9-4F23-A1EA-52C4DC3A7996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EFDF6-FBB1-4939-BFD9-24BF5017EB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228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/>
          </p:cNvCxnSpPr>
          <p:nvPr/>
        </p:nvCxnSpPr>
        <p:spPr>
          <a:xfrm>
            <a:off x="62230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1C1B-42AE-407F-A1A0-F88A3E190846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6289-278B-4A0B-8249-AD2B61CC89E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568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/>
          </p:cNvCxnSpPr>
          <p:nvPr/>
        </p:nvCxnSpPr>
        <p:spPr>
          <a:xfrm>
            <a:off x="62230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6A06-3A22-4483-8D57-9B67425680FD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4C2A-E556-44C8-8FF6-0142A8FF3B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413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/>
          </p:cNvCxnSpPr>
          <p:nvPr/>
        </p:nvCxnSpPr>
        <p:spPr>
          <a:xfrm>
            <a:off x="62230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73B9-B1A4-44BA-8EA0-DC74A7CD1499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34AC-6F73-4F55-B9AE-5A899E02295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42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>
            <a:cxnSpLocks/>
          </p:cNvCxnSpPr>
          <p:nvPr/>
        </p:nvCxnSpPr>
        <p:spPr>
          <a:xfrm>
            <a:off x="62230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12B3-F667-470F-BEB3-FD3B036D4EB9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A6CE-42BF-47A3-BC94-B14B4A5A05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817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>
            <a:cxnSpLocks/>
          </p:cNvCxnSpPr>
          <p:nvPr/>
        </p:nvCxnSpPr>
        <p:spPr>
          <a:xfrm>
            <a:off x="62230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B4CA9-967F-4896-8392-4CFDF6B640B5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4673-9A12-452A-92CB-A0E5B8EAB91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570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>
            <a:cxnSpLocks/>
          </p:cNvCxnSpPr>
          <p:nvPr/>
        </p:nvCxnSpPr>
        <p:spPr>
          <a:xfrm>
            <a:off x="62230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F586-E153-4B9C-9166-A9845812E39D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5F89-7878-4D01-85A0-2012CB4FDE2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624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/>
          </p:cNvCxnSpPr>
          <p:nvPr/>
        </p:nvCxnSpPr>
        <p:spPr>
          <a:xfrm>
            <a:off x="62230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6AB23-387B-42AC-95BB-C631C2C0B2A6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C7F9-7783-420A-AB92-B11BFFF68DF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637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/>
          </p:cNvCxnSpPr>
          <p:nvPr/>
        </p:nvCxnSpPr>
        <p:spPr>
          <a:xfrm>
            <a:off x="62230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8B39-AB28-47E0-80C3-91C63EC16CE8}" type="datetimeFigureOut">
              <a:rPr lang="en-US"/>
              <a:pPr>
                <a:defRPr/>
              </a:pPr>
              <a:t>6/25/2025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A1BB-980B-4511-A350-31B93FE09B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795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550B76-EBE4-4138-8A1A-62DB5471F243}" type="datetimeFigureOut">
              <a:rPr lang="en-US"/>
              <a:pPr>
                <a:defRPr/>
              </a:pPr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17FA7F-3DD3-406A-8BFC-1158EEA3C3F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UP_qdcPgGhDoCA" TargetMode="External"/><Relationship Id="rId2" Type="http://schemas.openxmlformats.org/officeDocument/2006/relationships/hyperlink" Target="https://vkvideo.ru/video-176907184_456239384?list=ln-T51lHQZ21tyIRPFrl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87750"/>
            <a:ext cx="12133263" cy="2397125"/>
          </a:xfrm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Научно-методический совет</a:t>
            </a:r>
            <a:b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июня 2025 года</a:t>
            </a: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t="32331" b="31249"/>
          <a:stretch/>
        </p:blipFill>
        <p:spPr>
          <a:xfrm>
            <a:off x="-1" y="486405"/>
            <a:ext cx="12191979" cy="25420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03366" y="-7302"/>
            <a:ext cx="11023600" cy="623887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нормативные документы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606896" y="746125"/>
            <a:ext cx="11416540" cy="58932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РЕКОМЕНДУЕМЫХ МЕРОПРИЯТИЙ ПО ИСПОЛЬЗОВАНИЮ РЕЗУЛЬТАТОВ ОЦЕНОЧНЫХ ПРОЦЕДУР НА УРОВНЕ ОБРАЗОВАТЕЛЬНОЙ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(продолжение)</a:t>
            </a:r>
          </a:p>
          <a:p>
            <a:pPr marL="0" indent="0" algn="just">
              <a:buNone/>
            </a:pP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(законными представителями) несовершеннолетних обучающихся, в том числе знакомство с содержанием образования, используемыми методами обучения и воспитания, образовательными технологиями, а также с оценками успеваемости детей и т. д.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Работа с педагогическим коллективом образовательной организации, в том числе определение направлений методической подготовки педагогических работников, оказание методической помощи учителям, имеющим профессиональные проблемы и дефициты в части оценивания результатов обучающихся при проведении оценочных процедур качества образования, обеспечение преемственности на различных уровнях образования, определение стратегии кадровой политики образовательной организации, повышение взаимодействия между педагогами и т. д.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Работа с образовательной средой, в том числе усиление практической составляющей в содержании учебных предметов естественно-научной направленности, разработка и использование современных методических материалов, позволяющих осуществлять индивидуальный подход в обучении и т. д.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Оценка эффективности принятых мер.</a:t>
            </a:r>
          </a:p>
          <a:p>
            <a:pPr marL="0" indent="0">
              <a:buNone/>
            </a:pPr>
            <a:r>
              <a:rPr lang="ru-RU" sz="1200" dirty="0">
                <a:effectLst/>
              </a:rPr>
              <a:t/>
            </a:r>
            <a:br>
              <a:rPr lang="ru-RU" sz="1200" dirty="0">
                <a:effectLst/>
              </a:rPr>
            </a:br>
            <a:endParaRPr lang="ru-RU" altLang="ru-RU" sz="1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586EA3-B68D-44D1-A872-51DEDE0F5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4" y="600800"/>
            <a:ext cx="11362509" cy="61707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30.04.2024 № 556 «Об утверждении перечня мероприятий по оценке качества образования и Правил проведения мероприятий по оценке качества образования»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 по оценке качества образования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Национальные сопоставительные исследования качества общего образования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Всероссийские проверочные работы в образовательных организациях, осуществляющих образовательную деятельность по основным общеобразовательным программам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Всероссийские проверочные работы в образовательных организациях, осуществляющих образовательную деятельность по образовательным программам среднего профессионального образования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Международные сопоставительные исследования качества общего образования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D464D26-4856-4C20-AF01-2A5B81B3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514350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нормативные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57129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586EA3-B68D-44D1-A872-51DEDE0F5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4" y="600800"/>
            <a:ext cx="11362509" cy="61707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30.04.2024 № 556 «Об утверждении перечня мероприятий по оценке качества образования и Правил проведения мероприятий по оценке качества образования»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ВЫДЕРЖКИ ИЗ ПОСТАНОВЛЕНИЯ: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всероссийских проверочных работ являются обучающиеся образовательных организаций по имеющим государственную аккредитацию образовательным программам начального общего, основного общего и среднего общего образования, за исключением обучающихся 1-3, 9 и 11 классов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образовательных организаций, в течение одного учебного года принимают участие не более чем в одном исследовании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всероссийских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проверочных работах, национальных исследованиях или международных исследованиях.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на уровне начального общего образования проводятся не более чем по 3 учебным предметам. Всероссийские проверочные работы на уровне основного общего и среднего общего образования проводятся не более чем по 4 учебным предметам.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могут использовать мероприятия по оценке качества образования в качестве мероприятий текущего контроля успеваемости и промежуточной аттестации обучающихся, проводимых в рамках реализации образовательной программы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D464D26-4856-4C20-AF01-2A5B81B3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50"/>
            <a:ext cx="10515600" cy="514350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нормативные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350926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5F90DA8-E6F1-4951-9639-96DD75E9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740" y="332563"/>
            <a:ext cx="10515600" cy="444772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нормативные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</a:t>
            </a:r>
            <a:b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Оценочные процедуры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48E142-0836-46BC-9095-00A565B6B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8" y="666964"/>
            <a:ext cx="2823119" cy="306305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76915C1-2AA0-40EB-AE54-73944F04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8" y="3878062"/>
            <a:ext cx="2823119" cy="28039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750CF81-34FF-446D-8737-3CC4B8411337}"/>
              </a:ext>
            </a:extLst>
          </p:cNvPr>
          <p:cNvSpPr txBox="1"/>
          <p:nvPr/>
        </p:nvSpPr>
        <p:spPr>
          <a:xfrm>
            <a:off x="3104616" y="1341794"/>
            <a:ext cx="9087384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процедуры проводятся по каждому учебному предмету в одной параллели классов не чаще 1 раза в 2,5 недели. При этом объем учебного времени, затрачиваемого на проведение оценочных процедур, не превышает 10% от всего объема учебного времени, отводимого на изучение данного учебного предмета в данной параллели в текущем учебном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не проводятся на первом и последнем уроках, за исключением учебных предметов, по которым проводится не более 1 урока в неделю, причем этот урок является первым или последним в расписании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одного класса проводится не более одной оценочной процедуры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оценочной процедуры учитывается необходимость реализации в рамках учебного процесса таких этапов, как проверка работ обучающихся, формирование массива результатов оценочной процедуры, анализ результатов учителем, разбор ошибок, допущенных обучающимися при выполнении работы, отработка выявленных проблем, при необходимости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повторение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873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48E142-0836-46BC-9095-00A565B6B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42" y="855807"/>
            <a:ext cx="2547843" cy="276438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76915C1-2AA0-40EB-AE54-73944F04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44" y="3907879"/>
            <a:ext cx="2547843" cy="253053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D1FB294-5FA7-446E-A5C5-D6547E239C5C}"/>
              </a:ext>
            </a:extLst>
          </p:cNvPr>
          <p:cNvSpPr txBox="1"/>
          <p:nvPr/>
        </p:nvSpPr>
        <p:spPr>
          <a:xfrm>
            <a:off x="3140766" y="2076608"/>
            <a:ext cx="880693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контрольной работы, являющейся формой письменной проверки результатов обучения с целью оценки уровня достижения предметных и (или) метапредметных результатов, составляет от одного до двух уроков (не более чем 45 минут каждый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практической работы, являющейся формой организации учебного процесса, направленной на выработку у обучающихся практических умений, включая лабораторные, интерактивные и иные работы и не являющейся формой контроля, составляет один урок (не более чем 45 минут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ru-RU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5F90DA8-E6F1-4951-9639-96DD75E9872A}"/>
              </a:ext>
            </a:extLst>
          </p:cNvPr>
          <p:cNvSpPr txBox="1">
            <a:spLocks/>
          </p:cNvSpPr>
          <p:nvPr/>
        </p:nvSpPr>
        <p:spPr bwMode="auto">
          <a:xfrm>
            <a:off x="1076740" y="332563"/>
            <a:ext cx="10515600" cy="44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нормативные документы</a:t>
            </a:r>
            <a:b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Оценочные процедуры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8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923925" y="115888"/>
            <a:ext cx="10282238" cy="623887"/>
          </a:xfrm>
        </p:spPr>
        <p:txBody>
          <a:bodyPr/>
          <a:lstStyle/>
          <a:p>
            <a:pPr algn="r"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Планирование работы по сопровождению аттестации педагогических работников лицея в 2025–2026 уч. г.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729672" y="1054388"/>
            <a:ext cx="11276013" cy="1855066"/>
          </a:xfrm>
        </p:spPr>
        <p:txBody>
          <a:bodyPr/>
          <a:lstStyle/>
          <a:p>
            <a:pPr algn="just" eaLnBrk="1" hangingPunct="1"/>
            <a:r>
              <a:rPr lang="ru-RU" altLang="ru-RU" sz="2700" b="1" dirty="0">
                <a:latin typeface="Times New Roman" pitchFamily="18" charset="0"/>
                <a:cs typeface="Times New Roman" pitchFamily="18" charset="0"/>
              </a:rPr>
              <a:t>19 июня, 9.00 </a:t>
            </a:r>
            <a:r>
              <a:rPr lang="ru-RU" altLang="ru-RU" sz="2700" dirty="0">
                <a:latin typeface="Times New Roman" pitchFamily="18" charset="0"/>
                <a:cs typeface="Times New Roman" pitchFamily="18" charset="0"/>
              </a:rPr>
              <a:t>– консультация по вопросам аттестации (</a:t>
            </a:r>
            <a:r>
              <a:rPr lang="ru-RU" altLang="ru-RU" sz="2700" b="1" dirty="0">
                <a:latin typeface="Times New Roman" pitchFamily="18" charset="0"/>
                <a:cs typeface="Times New Roman" pitchFamily="18" charset="0"/>
              </a:rPr>
              <a:t>ул. Пролетарская, </a:t>
            </a:r>
            <a:r>
              <a:rPr lang="ru-RU" altLang="ru-RU" sz="2700" b="1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altLang="ru-RU" sz="2700" b="1" dirty="0">
                <a:latin typeface="Times New Roman" pitchFamily="18" charset="0"/>
                <a:cs typeface="Times New Roman" pitchFamily="18" charset="0"/>
              </a:rPr>
              <a:t>. 120</a:t>
            </a:r>
            <a:r>
              <a:rPr lang="ru-RU" altLang="ru-RU" sz="27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/>
            <a:r>
              <a:rPr lang="ru-RU" altLang="ru-RU" sz="2700" dirty="0">
                <a:latin typeface="Times New Roman" pitchFamily="18" charset="0"/>
                <a:cs typeface="Times New Roman" pitchFamily="18" charset="0"/>
              </a:rPr>
              <a:t>Список педагогов, у которых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в 2025–2026 учебном году истекает срок действия квалификационной категории: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9818" y="2863273"/>
            <a:ext cx="11129819" cy="37856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Валуева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Татьяна Александровна;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Варганова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Ольга Витальевна;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Ветров Дмитрий Владимирович;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Громыко Сергей Александрович;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Козлова Галина Юрьевна;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Комлева Наталья Валентиновна;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Краскова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Светлана Алексеевна;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Кулева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Вера Павловна;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Курочкина Наталья Валерьевна;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Пастухова Татьяна Николаевна;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Проворов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Дмитрий Борисович;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Рубцова Татьяна Сергеевна;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Слободина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Наталия Юрьевна;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Суворова Ирина Валентиновна;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Толстикова Ольга Станиславовна;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Чудайкина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Мария Александровна;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Шишигина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Татьяна Леонидовна;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Яшутина Ольга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Леонидовна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38200" y="96838"/>
            <a:ext cx="11023600" cy="623887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Повестка дня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762000" y="860425"/>
            <a:ext cx="11276013" cy="5365750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Обсуждение итогов предметных недель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buFont typeface="Arial" pitchFamily="34" charset="0"/>
              <a:buAutoNum type="arabicPeriod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Деятельность лицея в рамках региональной инновационной площадки (итоги). </a:t>
            </a:r>
          </a:p>
          <a:p>
            <a:pPr marL="0" indent="0" algn="just" eaLnBrk="1" hangingPunct="1">
              <a:buFont typeface="Arial" pitchFamily="34" charset="0"/>
              <a:buAutoNum type="arabicPeriod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Итоги приемной кампании.</a:t>
            </a:r>
          </a:p>
          <a:p>
            <a:pPr marL="0" indent="0" algn="just" eaLnBrk="1" hangingPunct="1">
              <a:buFont typeface="Arial" pitchFamily="34" charset="0"/>
              <a:buAutoNum type="arabicPeriod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Внесение изменений в нормативные документы (ООП, учебные планы, рабочие программы).</a:t>
            </a:r>
          </a:p>
          <a:p>
            <a:pPr marL="0" indent="0" algn="just" eaLnBrk="1" hangingPunct="1">
              <a:buFont typeface="Arial" pitchFamily="34" charset="0"/>
              <a:buAutoNum type="arabicPeriod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Планирование работы по сопровождению аттестации педагогических работников лицея в 2025–2026 уч. г.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6. Разное.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910648"/>
              </p:ext>
            </p:extLst>
          </p:nvPr>
        </p:nvGraphicFramePr>
        <p:xfrm>
          <a:off x="881063" y="184150"/>
          <a:ext cx="10763250" cy="6179703"/>
        </p:xfrm>
        <a:graphic>
          <a:graphicData uri="http://schemas.openxmlformats.org/drawingml/2006/table">
            <a:tbl>
              <a:tblPr firstRow="1" firstCol="1" bandRow="1" bandCol="1">
                <a:tableStyleId>{3B4B98B0-60AC-42C2-AFA5-B58CD77FA1E5}</a:tableStyleId>
              </a:tblPr>
              <a:tblGrid>
                <a:gridCol w="7733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9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1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</a:t>
                      </a:r>
                      <a:r>
                        <a:rPr lang="ru-RU" sz="2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недели в 2024-2025 учебном году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проведения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1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Неделя психологии</a:t>
                      </a:r>
                      <a:endParaRPr lang="ru-RU" sz="2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23–28 сентября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1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Неделя математики и информатики</a:t>
                      </a:r>
                      <a:endParaRPr lang="ru-RU" sz="2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2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октября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7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Декада русского языка и литературы</a:t>
                      </a:r>
                      <a:endParaRPr lang="ru-RU" sz="2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2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–28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ноября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Неделя истории и обществознания </a:t>
                      </a:r>
                      <a:endParaRPr lang="ru-RU" sz="2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9–14 декабря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1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Неделя физической культуры</a:t>
                      </a:r>
                      <a:r>
                        <a:rPr lang="ru-RU" sz="2400" b="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спорта</a:t>
                      </a:r>
                      <a:endParaRPr lang="ru-RU" sz="2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2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–18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января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1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Декада естественных наук</a:t>
                      </a:r>
                      <a:endParaRPr lang="ru-RU" sz="2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17–27 февраля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1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Неделя иностранных языков</a:t>
                      </a:r>
                      <a:endParaRPr lang="ru-RU" sz="2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2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–15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марта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4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Декада изобразительного искусства, музыки и хореографии</a:t>
                      </a:r>
                      <a:endParaRPr lang="ru-RU" sz="2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24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–19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апреля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67855" y="548265"/>
            <a:ext cx="11998036" cy="1223962"/>
          </a:xfrm>
        </p:spPr>
        <p:txBody>
          <a:bodyPr/>
          <a:lstStyle/>
          <a:p>
            <a:pPr algn="ctr" eaLnBrk="1" hangingPunct="1"/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лицея в рамках инновационной площадки </a:t>
            </a:r>
            <a:b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«Совершенствование механизмов реализации индивидуальных образовательных траекторий обучающихся с высокими интеллектуальными потребностями в области естественно-математических и гуманитарных наук в БОУ ВО </a:t>
            </a:r>
            <a:r>
              <a:rPr lang="en-US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Вологодский многопрофильный лицей</a:t>
            </a:r>
            <a:r>
              <a:rPr lang="en-US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2000" dirty="0">
                <a:latin typeface="Calibri" pitchFamily="34" charset="0"/>
                <a:cs typeface="Calibri" pitchFamily="34" charset="0"/>
              </a:rPr>
            </a:br>
            <a:endParaRPr lang="ru-RU" alt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29310" y="1501486"/>
            <a:ext cx="11975812" cy="5356514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для педагогических работников, родителей «Проектная и учебно-исследовательская деятельность обучающихся как условие реализации индивидуальной образовательной траектории» (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С.А.Ганичева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И.И. Круглова, Л.В. Павлова):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https://vkvideo.ru/video-176907184_456239384?list=ln-T51lHQZ21tyIRPFrlo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для педагогов и обучающихся «Применение теоремы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для решения геометрических задач» (М.Н. Тимачева: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https://disk.yandex.ru/i/UP_qdcPgGhDoCA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2400" i="1" dirty="0" err="1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 для педагогических работников, родителей «Реализация ИОТ в рамках реализации проекта "Учим учиться"». </a:t>
            </a:r>
          </a:p>
          <a:p>
            <a:pPr lvl="0" algn="just" eaLnBrk="1" hangingPunct="1"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Сборник прикладных математических задач с региональным содержанием / сост.       И.С.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Натолока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Сборник «Реализация индивидуальных образовательных траекторий обучающихся с высокими интеллектуальными потребностями в области естественно-математических и гуманитарных наук».</a:t>
            </a:r>
            <a:endParaRPr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38200" y="96838"/>
            <a:ext cx="11023600" cy="623887"/>
          </a:xfrm>
        </p:spPr>
        <p:txBody>
          <a:bodyPr/>
          <a:lstStyle/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приемной кампании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9" y="1593850"/>
            <a:ext cx="11221215" cy="293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38200" y="96838"/>
            <a:ext cx="11023600" cy="623887"/>
          </a:xfrm>
        </p:spPr>
        <p:txBody>
          <a:bodyPr/>
          <a:lstStyle/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приемной кампании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771238" y="1442316"/>
            <a:ext cx="11276013" cy="386859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92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заявления: </a:t>
            </a:r>
          </a:p>
          <a:p>
            <a:pPr marL="0" indent="0" algn="just" eaLnBrk="1" hangingPunct="1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человек на естественнонаучное направление подготовки;</a:t>
            </a:r>
          </a:p>
          <a:p>
            <a:pPr marL="0" indent="0" algn="just" eaLnBrk="1" hangingPunct="1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человека на гуманитарное направление подготовки;</a:t>
            </a:r>
          </a:p>
          <a:p>
            <a:pPr marL="0" indent="0" algn="just" eaLnBrk="1" hangingPunct="1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человека на два направления подготовки.</a:t>
            </a:r>
          </a:p>
          <a:p>
            <a:pPr marL="0" indent="0" algn="just" eaLnBrk="1" hangingPunct="1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Заявления подали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выпускников 4-х классов лицея (из них 13 человек поступали на два направления подготовки)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школьника из образовательных учреждений Вологодской области.</a:t>
            </a:r>
          </a:p>
          <a:p>
            <a:pPr marL="0" indent="0" algn="just" eaLnBrk="1" hangingPunct="1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329" y="1400752"/>
            <a:ext cx="10688781" cy="4351338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5 класс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естественнонаучного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профиля рекомендовано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обучающихся, из них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лицеистов 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школьников из образовательных организаций области.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Лучшие результаты:</a:t>
            </a:r>
          </a:p>
          <a:p>
            <a:pPr lvl="1">
              <a:buFont typeface="Courier New" pitchFamily="49" charset="0"/>
              <a:buChar char="o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Ползиков Андрей Максимович, ВМЛ – 43,4 баллов из возможных 45,0;</a:t>
            </a:r>
          </a:p>
          <a:p>
            <a:pPr lvl="1">
              <a:buFont typeface="Courier New" pitchFamily="49" charset="0"/>
              <a:buChar char="o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Охотин Максим Евгеньевич, ВМЛ – 40,95 баллов из возможных 45,0;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Ерков Егор Денисович, ВМЛ – 38,8 баллов из возможных 45,0.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Средний балл поступивших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35,79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баллов.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3619" y="438584"/>
            <a:ext cx="11023600" cy="623887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приемной кампании</a:t>
            </a:r>
            <a:b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Естественнонаучное направление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10224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93619" y="438584"/>
            <a:ext cx="11023600" cy="623887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приемной кампании</a:t>
            </a:r>
            <a:b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Гуманитарное направление подготовки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12439" y="1569173"/>
            <a:ext cx="11276013" cy="654338"/>
          </a:xfrm>
        </p:spPr>
        <p:txBody>
          <a:bodyPr/>
          <a:lstStyle/>
          <a:p>
            <a:pPr algn="just"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Подано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заявлений, вступительные испытания сдавали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человека.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803206" y="2118736"/>
            <a:ext cx="1096587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5 класс гуманитарного профиля рекомендовано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обучающихся (12 выпускников 4-х классов БОУ ВО ВМЛ и 13 – школ области).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Лучшие результаты.</a:t>
            </a:r>
          </a:p>
          <a:p>
            <a:pPr lvl="2" algn="just">
              <a:buFont typeface="Courier New" pitchFamily="49" charset="0"/>
              <a:buChar char="o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Федотова Евгения,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Женская гуманитарная гимназия (Череповец ) – 39,25 баллов из возможных 45,0;</a:t>
            </a:r>
          </a:p>
          <a:p>
            <a:pPr lvl="2" algn="just">
              <a:buFont typeface="Courier New" pitchFamily="49" charset="0"/>
              <a:buChar char="o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Кукина Вероника, ВМЛ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39,22 баллов из возможных 45,0;</a:t>
            </a:r>
          </a:p>
          <a:p>
            <a:pPr lvl="2" algn="just">
              <a:buFont typeface="Courier New" pitchFamily="49" charset="0"/>
              <a:buChar char="o"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Кучумов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Семён, СОШ № 1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39,22 баллов из возможных 45,0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Средний балл поступивших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36,0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баллов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возможных 45,0.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9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03366" y="-7302"/>
            <a:ext cx="11023600" cy="623887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Внесение изменений в нормативные документы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606896" y="746125"/>
            <a:ext cx="11416540" cy="58932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направило в регионы Письмо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05.06.2025 № ОК-1656/03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направлении рекомендаций по использованию результатов оценочных процедур в системе общего образования с целью повышения качества образования». Рекомендации согласовали с Рособрнадзором. </a:t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РЕКОМЕНДУЕМЫХ МЕРОПРИЯТИЙ ПО ИСПОЛЬЗОВАНИЮ РЕЗУЛЬТАТОВ ОЦЕНОЧНЫХ ПРОЦЕДУР НА УРОВНЕ ОБРАЗОВАТЕЛЬНОЙ ОРГАНИЗАЦИИ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результатов федеральных, региональных и внутренних оценочных процедур.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(дорожной карты) по результатам анализа внутреннего оценивания и результатов федеральных и региональных оценочных процедур, направленного на повышение качества образования в образовательной организации.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Корректировка системы внутреннего оценивания качества образования, внесение изменений в планы и направления внутришкольного контроля.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Работа с обучающимися, в том числе контроль устранения образовательных дефицитов, выявленных у обучающихся при проведении оценочных процедур, оптимизация выбора и содержания учебных курсов из части учебного плана, формируемого участниками образовательных отношений, поурочного планирования учебных предметов, планов психолого-педагогической и социальной помощи детям, испытывающим трудности в освоении основных общеобразовательных программ, корректировка используемых учителями педагогически обоснованных форм, методов и средств обучения и воспитания и т. д.</a:t>
            </a:r>
          </a:p>
          <a:p>
            <a:pPr marL="0" indent="0">
              <a:buNone/>
            </a:pP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endParaRPr lang="ru-RU" altLang="ru-RU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1529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1234</Words>
  <Application>Microsoft Office PowerPoint</Application>
  <PresentationFormat>Произвольный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GradientVTI</vt:lpstr>
      <vt:lpstr>Научно-методический совет 18 июня 2025 года</vt:lpstr>
      <vt:lpstr>Повестка дня</vt:lpstr>
      <vt:lpstr>Презентация PowerPoint</vt:lpstr>
      <vt:lpstr>Деятельность лицея в рамках инновационной площадки  «Совершенствование механизмов реализации индивидуальных образовательных траекторий обучающихся с высокими интеллектуальными потребностями в области естественно-математических и гуманитарных наук в БОУ ВО “Вологодский многопрофильный лицей”»   </vt:lpstr>
      <vt:lpstr>Итоги приемной кампании</vt:lpstr>
      <vt:lpstr>Итоги приемной кампании</vt:lpstr>
      <vt:lpstr>Итоги приемной кампании   Естественнонаучное направление подготовки</vt:lpstr>
      <vt:lpstr>Итоги приемной кампании   Гуманитарное направление подготовки</vt:lpstr>
      <vt:lpstr>Внесение изменений в нормативные документы</vt:lpstr>
      <vt:lpstr>Внесение изменений в нормативные документы</vt:lpstr>
      <vt:lpstr>Внесение изменений в нормативные документы</vt:lpstr>
      <vt:lpstr>Внесение изменений в нормативные документы</vt:lpstr>
      <vt:lpstr>Внесение изменений в нормативные документы Оценочные процедуры</vt:lpstr>
      <vt:lpstr>Презентация PowerPoint</vt:lpstr>
      <vt:lpstr> Планирование работы по сопровождению аттестации педагогических работников лицея в 2025–2026 уч. г.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Научно-методический совет</dc:title>
  <dc:creator>СПА-WIN10</dc:creator>
  <cp:lastModifiedBy>Учитель</cp:lastModifiedBy>
  <cp:revision>160</cp:revision>
  <cp:lastPrinted>2025-03-23T15:46:50Z</cp:lastPrinted>
  <dcterms:created xsi:type="dcterms:W3CDTF">2022-08-25T16:34:57Z</dcterms:created>
  <dcterms:modified xsi:type="dcterms:W3CDTF">2025-06-25T11:08:44Z</dcterms:modified>
</cp:coreProperties>
</file>